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8"/>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37" r:id="rId59"/>
    <p:sldId id="339" r:id="rId60"/>
    <p:sldId id="340" r:id="rId61"/>
    <p:sldId id="317" r:id="rId62"/>
    <p:sldId id="338" r:id="rId63"/>
    <p:sldId id="316" r:id="rId64"/>
    <p:sldId id="315" r:id="rId65"/>
    <p:sldId id="269" r:id="rId66"/>
    <p:sldId id="270" r:id="rId6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63</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6717606" y="69752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899320"/>
            <a:ext cx="1584975" cy="2392415"/>
          </a:xfrm>
          <a:prstGeom prst="rect">
            <a:avLst/>
          </a:prstGeom>
        </p:spPr>
      </p:pic>
      <p:pic>
        <p:nvPicPr>
          <p:cNvPr id="12" name="Picture 11"/>
          <p:cNvPicPr>
            <a:picLocks noChangeAspect="1"/>
          </p:cNvPicPr>
          <p:nvPr/>
        </p:nvPicPr>
        <p:blipFill>
          <a:blip r:embed="rId9"/>
          <a:stretch>
            <a:fillRect/>
          </a:stretch>
        </p:blipFill>
        <p:spPr>
          <a:xfrm>
            <a:off x="5276794" y="724655"/>
            <a:ext cx="1435100" cy="2032000"/>
          </a:xfrm>
          <a:prstGeom prst="rect">
            <a:avLst/>
          </a:prstGeom>
        </p:spPr>
      </p:pic>
      <p:pic>
        <p:nvPicPr>
          <p:cNvPr id="13" name="Picture 12"/>
          <p:cNvPicPr>
            <a:picLocks noChangeAspect="1"/>
          </p:cNvPicPr>
          <p:nvPr/>
        </p:nvPicPr>
        <p:blipFill>
          <a:blip r:embed="rId10"/>
          <a:stretch>
            <a:fillRect/>
          </a:stretch>
        </p:blipFill>
        <p:spPr>
          <a:xfrm>
            <a:off x="5336250" y="2773170"/>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pic>
        <p:nvPicPr>
          <p:cNvPr id="17" name="Picture 16"/>
          <p:cNvPicPr>
            <a:picLocks noChangeAspect="1"/>
          </p:cNvPicPr>
          <p:nvPr/>
        </p:nvPicPr>
        <p:blipFill>
          <a:blip r:embed="rId13"/>
          <a:stretch>
            <a:fillRect/>
          </a:stretch>
        </p:blipFill>
        <p:spPr>
          <a:xfrm>
            <a:off x="5693102" y="3795169"/>
            <a:ext cx="1646992" cy="2499428"/>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How Do you do?</a:t>
            </a:r>
            <a:endParaRPr lang="en-US" dirty="0"/>
          </a:p>
        </p:txBody>
      </p:sp>
      <p:sp>
        <p:nvSpPr>
          <p:cNvPr id="3" name="Content Placeholder 2"/>
          <p:cNvSpPr>
            <a:spLocks noGrp="1"/>
          </p:cNvSpPr>
          <p:nvPr>
            <p:ph idx="1"/>
          </p:nvPr>
        </p:nvSpPr>
        <p:spPr/>
        <p:txBody>
          <a:bodyPr/>
          <a:lstStyle/>
          <a:p>
            <a:r>
              <a:rPr lang="en-US" dirty="0" smtClean="0"/>
              <a:t>Need Right circumstances</a:t>
            </a:r>
          </a:p>
          <a:p>
            <a:pPr lvl="1"/>
            <a:r>
              <a:rPr lang="en-US" dirty="0" smtClean="0"/>
              <a:t>Remove silos</a:t>
            </a:r>
          </a:p>
          <a:p>
            <a:pPr lvl="1"/>
            <a:r>
              <a:rPr lang="en-US" dirty="0" smtClean="0"/>
              <a:t>Clarify goals and limits</a:t>
            </a:r>
          </a:p>
          <a:p>
            <a:pPr lvl="1"/>
            <a:r>
              <a:rPr lang="en-US" dirty="0" smtClean="0"/>
              <a:t>Strike a balance between technology and employee interaction</a:t>
            </a:r>
          </a:p>
          <a:p>
            <a:pPr lvl="1"/>
            <a:endParaRPr lang="en-US" dirty="0"/>
          </a:p>
          <a:p>
            <a:r>
              <a:rPr lang="en-US" dirty="0" smtClean="0"/>
              <a:t>Empower Teams</a:t>
            </a:r>
          </a:p>
          <a:p>
            <a:pPr lvl="1"/>
            <a:r>
              <a:rPr lang="en-US" dirty="0" smtClean="0"/>
              <a:t>Focus on organizational business goals with teams driving towards them</a:t>
            </a:r>
          </a:p>
          <a:p>
            <a:pPr lvl="1"/>
            <a:r>
              <a:rPr lang="en-US" dirty="0" smtClean="0"/>
              <a:t>Cross-functional business aligned teams</a:t>
            </a:r>
          </a:p>
          <a:p>
            <a:pPr lvl="1"/>
            <a:r>
              <a:rPr lang="en-US" dirty="0" smtClean="0"/>
              <a:t>Experiment – take risks – train with each other…</a:t>
            </a:r>
          </a:p>
          <a:p>
            <a:pPr lvl="1"/>
            <a:r>
              <a:rPr lang="en-US" dirty="0" smtClean="0"/>
              <a:t>Maximize your IT professionals collective skills and experience</a:t>
            </a:r>
            <a:r>
              <a:rPr lang="en-US" dirty="0"/>
              <a:t>.</a:t>
            </a:r>
            <a:endParaRPr lang="en-US" dirty="0" smtClean="0"/>
          </a:p>
          <a:p>
            <a:r>
              <a:rPr lang="en-US" dirty="0" smtClean="0"/>
              <a:t>You don’t do DevOps!  There is no recipe….</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218112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Can we do these things?</a:t>
            </a:r>
            <a:endParaRPr lang="en-US" dirty="0"/>
          </a:p>
        </p:txBody>
      </p:sp>
      <p:sp>
        <p:nvSpPr>
          <p:cNvPr id="3" name="Content Placeholder 2"/>
          <p:cNvSpPr>
            <a:spLocks noGrp="1"/>
          </p:cNvSpPr>
          <p:nvPr>
            <p:ph idx="1"/>
          </p:nvPr>
        </p:nvSpPr>
        <p:spPr>
          <a:xfrm>
            <a:off x="457200" y="869787"/>
            <a:ext cx="8229600" cy="4842933"/>
          </a:xfrm>
        </p:spPr>
        <p:txBody>
          <a:bodyPr/>
          <a:lstStyle/>
          <a:p>
            <a:r>
              <a:rPr lang="en-US" dirty="0" smtClean="0"/>
              <a:t>Can </a:t>
            </a:r>
            <a:r>
              <a:rPr lang="en-US" dirty="0"/>
              <a:t>your developers easily create a development sandbox that closely matches the production environment, even when physical resources are constrained?</a:t>
            </a:r>
          </a:p>
          <a:p>
            <a:r>
              <a:rPr lang="en-US" dirty="0" smtClean="0"/>
              <a:t>Does </a:t>
            </a:r>
            <a:r>
              <a:rPr lang="en-US" dirty="0"/>
              <a:t>your organization structure support cross-functional teams that put more emphasis on getting quality software out the door than individuals’ roles?</a:t>
            </a:r>
          </a:p>
          <a:p>
            <a:r>
              <a:rPr lang="en-US" dirty="0" smtClean="0"/>
              <a:t>Can </a:t>
            </a:r>
            <a:r>
              <a:rPr lang="en-US" dirty="0"/>
              <a:t>your team provide overall visibility into your application release activities and timing to all major stakeholders?</a:t>
            </a:r>
          </a:p>
          <a:p>
            <a:r>
              <a:rPr lang="en-US" dirty="0" smtClean="0"/>
              <a:t>Have </a:t>
            </a:r>
            <a:r>
              <a:rPr lang="en-US" dirty="0"/>
              <a:t>you consolidated the tools required to monitor network, systems, database and other areas to reduce complexity and speed time to market? </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spTree>
    <p:extLst>
      <p:ext uri="{BB962C8B-B14F-4D97-AF65-F5344CB8AC3E}">
        <p14:creationId xmlns:p14="http://schemas.microsoft.com/office/powerpoint/2010/main" val="149858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Slow down First, </a:t>
            </a:r>
            <a:r>
              <a:rPr lang="en-US" smtClean="0"/>
              <a:t>then speed up.</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59</a:t>
            </a:fld>
            <a:endParaRPr lang="en-US" dirty="0">
              <a:solidFill>
                <a:srgbClr val="FFFFFF"/>
              </a:solidFill>
            </a:endParaRPr>
          </a:p>
        </p:txBody>
      </p:sp>
    </p:spTree>
    <p:extLst>
      <p:ext uri="{BB962C8B-B14F-4D97-AF65-F5344CB8AC3E}">
        <p14:creationId xmlns:p14="http://schemas.microsoft.com/office/powerpoint/2010/main" val="370347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Benefits</a:t>
            </a:r>
            <a:endParaRPr lang="en-US" dirty="0"/>
          </a:p>
        </p:txBody>
      </p:sp>
      <p:sp>
        <p:nvSpPr>
          <p:cNvPr id="3" name="Content Placeholder 2"/>
          <p:cNvSpPr>
            <a:spLocks noGrp="1"/>
          </p:cNvSpPr>
          <p:nvPr>
            <p:ph idx="1"/>
          </p:nvPr>
        </p:nvSpPr>
        <p:spPr/>
        <p:txBody>
          <a:bodyPr/>
          <a:lstStyle/>
          <a:p>
            <a:r>
              <a:rPr lang="en-US" dirty="0" smtClean="0"/>
              <a:t>Even Faster feedback loops in</a:t>
            </a:r>
          </a:p>
          <a:p>
            <a:pPr lvl="1"/>
            <a:r>
              <a:rPr lang="en-US" dirty="0" smtClean="0"/>
              <a:t>Learning process</a:t>
            </a:r>
          </a:p>
          <a:p>
            <a:pPr lvl="1"/>
            <a:r>
              <a:rPr lang="en-US" dirty="0" smtClean="0"/>
              <a:t>Development and operations processes</a:t>
            </a:r>
          </a:p>
          <a:p>
            <a:pPr lvl="1"/>
            <a:endParaRPr lang="en-US" dirty="0"/>
          </a:p>
          <a:p>
            <a:r>
              <a:rPr lang="en-US" dirty="0" smtClean="0"/>
              <a:t>Learn, advance and iterate faster</a:t>
            </a:r>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61</a:t>
            </a:fld>
            <a:endParaRPr lang="en-US" dirty="0">
              <a:solidFill>
                <a:srgbClr val="FFFFFF"/>
              </a:solidFill>
            </a:endParaRPr>
          </a:p>
        </p:txBody>
      </p:sp>
    </p:spTree>
    <p:extLst>
      <p:ext uri="{BB962C8B-B14F-4D97-AF65-F5344CB8AC3E}">
        <p14:creationId xmlns:p14="http://schemas.microsoft.com/office/powerpoint/2010/main" val="2554072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62</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63</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64</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65</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9833</TotalTime>
  <Words>3803</Words>
  <Application>Microsoft Macintosh PowerPoint</Application>
  <PresentationFormat>On-screen Show (4:3)</PresentationFormat>
  <Paragraphs>635</Paragraphs>
  <Slides>65</Slides>
  <Notes>34</Notes>
  <HiddenSlides>1</HiddenSlides>
  <MMClips>0</MMClips>
  <ScaleCrop>false</ScaleCrop>
  <HeadingPairs>
    <vt:vector size="4" baseType="variant">
      <vt:variant>
        <vt:lpstr>Theme</vt:lpstr>
      </vt:variant>
      <vt:variant>
        <vt:i4>2</vt:i4>
      </vt:variant>
      <vt:variant>
        <vt:lpstr>Slide Titles</vt:lpstr>
      </vt:variant>
      <vt:variant>
        <vt:i4>65</vt:i4>
      </vt:variant>
    </vt:vector>
  </HeadingPairs>
  <TitlesOfParts>
    <vt:vector size="67"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 Model</vt:lpstr>
      <vt:lpstr>DevOps – How Do you do?</vt:lpstr>
      <vt:lpstr>DevOps --- Can we do these things?</vt:lpstr>
      <vt:lpstr>Slow down First, then speed up.</vt:lpstr>
      <vt:lpstr>DevOps Myths</vt:lpstr>
      <vt:lpstr>DevOps Benefits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140</cp:revision>
  <dcterms:created xsi:type="dcterms:W3CDTF">2015-02-13T22:34:56Z</dcterms:created>
  <dcterms:modified xsi:type="dcterms:W3CDTF">2015-04-29T12:23:38Z</dcterms:modified>
</cp:coreProperties>
</file>